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Old Standard TT"/>
      <p:regular r:id="rId27"/>
      <p:bold r:id="rId28"/>
      <p:italic r:id="rId29"/>
    </p:embeddedFont>
    <p:embeddedFont>
      <p:font typeface="Dancing Script"/>
      <p:regular r:id="rId30"/>
      <p:bold r:id="rId31"/>
    </p:embeddedFont>
    <p:embeddedFont>
      <p:font typeface="Bree Serif"/>
      <p:regular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BsjbDGiJehA8xsL8jZsPimB0G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OldStandardTT-bold.fntdata"/><Relationship Id="rId27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ancingScript-bold.fntdata"/><Relationship Id="rId30" Type="http://schemas.openxmlformats.org/officeDocument/2006/relationships/font" Target="fonts/DancingScript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4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8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1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7" name="Google Shape;47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9" name="Google Shape;59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EzrktqGnH9b75pOK7-_c-zd1RrT3LGZj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BIGBBpjSSVojwMF08UtsVhmS3ubJm42a/view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skbBCqDp-wh9cGxdh3radrkRO827TXkP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575800" y="270129"/>
            <a:ext cx="8222100" cy="19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Mental Health Awareness  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804175" y="2402400"/>
            <a:ext cx="2230500" cy="1820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Course: </a:t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CMDA320_08 Transmedia Project</a:t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Professor: </a:t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Dr. Conley</a:t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175" y="2336475"/>
            <a:ext cx="3961675" cy="2225675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cxnSp>
        <p:nvCxnSpPr>
          <p:cNvPr id="88" name="Google Shape;88;p1"/>
          <p:cNvCxnSpPr/>
          <p:nvPr/>
        </p:nvCxnSpPr>
        <p:spPr>
          <a:xfrm>
            <a:off x="1263850" y="2082850"/>
            <a:ext cx="6846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"/>
          <p:cNvSpPr txBox="1"/>
          <p:nvPr/>
        </p:nvSpPr>
        <p:spPr>
          <a:xfrm>
            <a:off x="282450" y="2402388"/>
            <a:ext cx="2057400" cy="1820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Created by: Rebecca Eugene Carly Henriquez Sean Blair</a:t>
            </a:r>
            <a:endParaRPr b="0" i="0" sz="1800" u="none" cap="none" strike="noStrike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Danielle Romanow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204975" y="1640475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Mental Health Colloquium</a:t>
            </a:r>
            <a:endParaRPr/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9300" y="1640475"/>
            <a:ext cx="2830797" cy="212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498600" y="1820663"/>
            <a:ext cx="399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700">
                <a:latin typeface="Merriweather"/>
                <a:ea typeface="Merriweather"/>
                <a:cs typeface="Merriweather"/>
                <a:sym typeface="Merriweather"/>
              </a:rPr>
              <a:t>Kenny Gonzales </a:t>
            </a:r>
            <a:endParaRPr b="1" sz="3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873300" y="2619275"/>
            <a:ext cx="32505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400">
                <a:solidFill>
                  <a:srgbClr val="000000"/>
                </a:solidFill>
              </a:rPr>
              <a:t>Ph.D Student, Clinical       Psychology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999" y="985887"/>
            <a:ext cx="2324925" cy="31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00" y="323825"/>
            <a:ext cx="5921501" cy="102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Sudha Wadhwani </a:t>
            </a:r>
            <a:endParaRPr/>
          </a:p>
        </p:txBody>
      </p:sp>
      <p:sp>
        <p:nvSpPr>
          <p:cNvPr id="175" name="Google Shape;175;p12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C.A.P.S. Video</a:t>
            </a:r>
            <a:endParaRPr/>
          </a:p>
        </p:txBody>
      </p:sp>
      <p:pic>
        <p:nvPicPr>
          <p:cNvPr id="176" name="Google Shape;176;p12" title="CAPS Expert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9903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2095975" y="364375"/>
            <a:ext cx="38307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 u="sng">
                <a:latin typeface="Merriweather"/>
                <a:ea typeface="Merriweather"/>
                <a:cs typeface="Merriweather"/>
                <a:sym typeface="Merriweather"/>
              </a:rPr>
              <a:t>MSU Resources </a:t>
            </a:r>
            <a:endParaRPr b="1" sz="36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311700" y="1229875"/>
            <a:ext cx="6843900" cy="3339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C.A.P.S</a:t>
            </a:r>
            <a:endParaRPr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Russ Hall, Side Entrance</a:t>
            </a: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Monday through Thursday 9 AM – 5 PM</a:t>
            </a: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Friday 8:30 AM – 4:30 PM</a:t>
            </a: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Recovery Room</a:t>
            </a:r>
            <a:endParaRPr sz="12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Tuesdays from 3-4:30 p.m. at the Drop-In Center</a:t>
            </a:r>
            <a:endParaRPr sz="11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Let’s Talk </a:t>
            </a:r>
            <a:endParaRPr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Monday 1-2:30 PM Sprague Library, Room 202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Monday 3:30-5 PM Dickson Hall, Room 344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Tuesday 11 AM – 12:30 PM Morehead Hall, Room 218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Tuesday 3-4:30 PM Student Center, Room 104M (CSI)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Wednesday 10:30 AM – 12 PM Student Center, Room 423 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Wednesday 3-4:30 PM Blanton Hall 1002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Thursday 1-2:30 PM CELS Room 328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Thursday 3:30-5 PM Webster Hall, Room 100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Friday 1-2:30 PM Freeman Annex, Room 140</a:t>
            </a:r>
            <a:endParaRPr sz="10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Tao</a:t>
            </a:r>
            <a:endParaRPr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Guided therapy for stress, anxiety, depression, and other concerns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1800"/>
              <a:buNone/>
            </a:pPr>
            <a:r>
              <a:t/>
            </a:r>
            <a:endParaRPr b="1" sz="1400" u="sng">
              <a:solidFill>
                <a:schemeClr val="accent5"/>
              </a:solidFill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26932" t="0"/>
          <a:stretch/>
        </p:blipFill>
        <p:spPr>
          <a:xfrm>
            <a:off x="5176325" y="1482775"/>
            <a:ext cx="1979275" cy="20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26932" t="0"/>
          <a:stretch/>
        </p:blipFill>
        <p:spPr>
          <a:xfrm flipH="1">
            <a:off x="7155600" y="1482775"/>
            <a:ext cx="1979275" cy="20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6403125" y="555150"/>
            <a:ext cx="1539600" cy="3498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 Helping Hand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0" y="137275"/>
            <a:ext cx="9144000" cy="22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6941175" y="965825"/>
            <a:ext cx="478500" cy="582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033" y="333425"/>
            <a:ext cx="4651936" cy="44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92300" y="583100"/>
            <a:ext cx="39558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200">
                <a:latin typeface="Merriweather"/>
                <a:ea typeface="Merriweather"/>
                <a:cs typeface="Merriweather"/>
                <a:sym typeface="Merriweather"/>
              </a:rPr>
              <a:t>Why Address Mental Health?</a:t>
            </a:r>
            <a:endParaRPr b="1" sz="3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79250" y="1769550"/>
            <a:ext cx="3381900" cy="2580300"/>
          </a:xfrm>
          <a:prstGeom prst="rect">
            <a:avLst/>
          </a:prstGeom>
          <a:noFill/>
          <a:ln cap="flat" cmpd="sng" w="666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fair Display"/>
              <a:buChar char="❏"/>
            </a:pP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want to normalize the realities of mental health. In a lot of cultures, it’s frowned upon to express your emotions and talk about your feelings. By normalizing the conversation we want to make Mental Illness a social norm.</a:t>
            </a:r>
            <a:endParaRPr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❏"/>
            </a:pP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Show people that you’re not alone because everyone is going through something 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3348250" y="4496508"/>
            <a:ext cx="4960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38761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LET’S MAKE IT OK BECAUSE IT IS </a:t>
            </a:r>
            <a:endParaRPr b="1" i="0" sz="2400" u="none" cap="none" strike="noStrike">
              <a:solidFill>
                <a:srgbClr val="38761D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708625" y="903900"/>
            <a:ext cx="4098900" cy="3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238" y="297725"/>
            <a:ext cx="3955824" cy="395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311700" y="2440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 u="sng">
                <a:latin typeface="Merriweather"/>
                <a:ea typeface="Merriweather"/>
                <a:cs typeface="Merriweather"/>
                <a:sym typeface="Merriweather"/>
              </a:rPr>
              <a:t>Cultural Aspect </a:t>
            </a:r>
            <a:endParaRPr sz="48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Specific cultures take the concerns of mental health differently especially when it comes to: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Race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Gender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Ethnicity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Emotional damage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250" y="1864075"/>
            <a:ext cx="3241426" cy="25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2996250" y="1766200"/>
            <a:ext cx="3241425" cy="2679450"/>
          </a:xfrm>
          <a:prstGeom prst="flowChartProcess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265500" y="12045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Common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Types of Mental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Disorders</a:t>
            </a:r>
            <a:r>
              <a:rPr lang="en"/>
              <a:t> </a:t>
            </a:r>
            <a:endParaRPr/>
          </a:p>
        </p:txBody>
      </p:sp>
      <p:sp>
        <p:nvSpPr>
          <p:cNvPr id="118" name="Google Shape;118;p5"/>
          <p:cNvSpPr txBox="1"/>
          <p:nvPr>
            <p:ph idx="2" type="body"/>
          </p:nvPr>
        </p:nvSpPr>
        <p:spPr>
          <a:xfrm>
            <a:off x="4980975" y="209850"/>
            <a:ext cx="38370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Mood Disorders: depression or bipolar disorder)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Anxiety disorder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Personality disorder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Psychotic disorder (schizophrenia)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Eating disorder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trauma -related disorders (post-traumatic stress disorder)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Substance abuse disorders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ADD/ADHD</a:t>
            </a:r>
            <a:endParaRPr sz="1400"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75" y="2941303"/>
            <a:ext cx="3506550" cy="183510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5"/>
          <p:cNvSpPr txBox="1"/>
          <p:nvPr/>
        </p:nvSpPr>
        <p:spPr>
          <a:xfrm>
            <a:off x="4991475" y="251350"/>
            <a:ext cx="3816000" cy="2610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5599775" y="365025"/>
            <a:ext cx="804600" cy="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7425" y="2941300"/>
            <a:ext cx="2783825" cy="18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5677488" y="2941300"/>
            <a:ext cx="2783700" cy="1835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Digital Magazine Link </a:t>
            </a:r>
            <a:endParaRPr/>
          </a:p>
        </p:txBody>
      </p:sp>
      <p:sp>
        <p:nvSpPr>
          <p:cNvPr id="129" name="Google Shape;129;p6"/>
          <p:cNvSpPr txBox="1"/>
          <p:nvPr>
            <p:ph idx="2" type="body"/>
          </p:nvPr>
        </p:nvSpPr>
        <p:spPr>
          <a:xfrm>
            <a:off x="4939500" y="1270750"/>
            <a:ext cx="3837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https://henriquezcarly.wixsite.com/mentallyrated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3174600" y="319675"/>
            <a:ext cx="2942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u="sng">
                <a:latin typeface="Merriweather"/>
                <a:ea typeface="Merriweather"/>
                <a:cs typeface="Merriweather"/>
                <a:sym typeface="Merriweather"/>
              </a:rPr>
              <a:t>Feature Video </a:t>
            </a:r>
            <a:endParaRPr b="1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311700" y="1172350"/>
            <a:ext cx="8520600" cy="33390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</a:rPr>
              <a:t>Our videos will focus on mental health from a cultural perspective this will consist of: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2 Narrative videos that describe the effects of Mental Health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Various cultural clubs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Caribbean Student Organization - Caribso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Muslim Student Association - MSA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Latin American Student Organization -  LASO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Haitian Student Association - HSA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Black Student Union - BSU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LadiesFirst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An expert from C.A.P.S will explain how they help students of different cultural backgrounds deal with Mental Health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7900" y="1695325"/>
            <a:ext cx="1916374" cy="13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6329825" y="2828925"/>
            <a:ext cx="298500" cy="3069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 rot="-5400000">
            <a:off x="8063300" y="2874500"/>
            <a:ext cx="298500" cy="3069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 rot="-10786208">
            <a:off x="8143777" y="1569205"/>
            <a:ext cx="299102" cy="3060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 rot="5400000">
            <a:off x="6281064" y="1568690"/>
            <a:ext cx="298200" cy="3069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9175" y="174225"/>
            <a:ext cx="3185650" cy="9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208501" y="1394400"/>
            <a:ext cx="4363500" cy="30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Narrative Video #1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000">
                <a:latin typeface="Merriweather"/>
                <a:ea typeface="Merriweather"/>
                <a:cs typeface="Merriweather"/>
                <a:sym typeface="Merriweather"/>
              </a:rPr>
              <a:t>Sunah Choudhry - Mental Health documentary 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" name="Google Shape;147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8" name="Google Shape;148;p8" title="Feelings Behind the Face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050" y="635375"/>
            <a:ext cx="4141901" cy="38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310228" y="1272900"/>
            <a:ext cx="4045200" cy="259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Narrative Video #3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900">
                <a:latin typeface="Merriweather"/>
                <a:ea typeface="Merriweather"/>
                <a:cs typeface="Merriweather"/>
                <a:sym typeface="Merriweather"/>
              </a:rPr>
              <a:t>Student Organizations</a:t>
            </a:r>
            <a:endParaRPr sz="2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5" name="Google Shape;155;p9" title="Cultural Effects 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